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61" r:id="rId4"/>
    <p:sldId id="258" r:id="rId5"/>
    <p:sldId id="262" r:id="rId6"/>
    <p:sldId id="259" r:id="rId7"/>
    <p:sldId id="263" r:id="rId8"/>
    <p:sldId id="260" r:id="rId9"/>
    <p:sldId id="264" r:id="rId10"/>
    <p:sldId id="265" r:id="rId11"/>
    <p:sldId id="266" r:id="rId12"/>
    <p:sldId id="268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C96528-B1AD-44F3-A466-6B175D0FA53A}" type="datetimeFigureOut">
              <a:rPr lang="en-CA" smtClean="0"/>
              <a:t>2025-04-20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EB72FE-8237-46A4-BFF7-A498E414D0A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0574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EB72FE-8237-46A4-BFF7-A498E414D0AB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5087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887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886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632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846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438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752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4/20/2025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49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4/20/2025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8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4/20/2025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955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563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014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000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unj-2206/benchmark_database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Electronic System">
            <a:extLst>
              <a:ext uri="{FF2B5EF4-FFF2-40B4-BE49-F238E27FC236}">
                <a16:creationId xmlns:a16="http://schemas.microsoft.com/office/drawing/2014/main" id="{0756685B-B33A-148F-3430-B0F2862329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039F74-E5CD-B0C2-5EF4-66F06690AC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2244909"/>
            <a:ext cx="4693473" cy="3954040"/>
          </a:xfrm>
        </p:spPr>
        <p:txBody>
          <a:bodyPr anchor="b"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NoSQL Databases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EF6026-C8BA-E0F3-44EE-BB7B32ADB1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659052"/>
            <a:ext cx="5819775" cy="670945"/>
          </a:xfrm>
        </p:spPr>
        <p:txBody>
          <a:bodyPr anchor="t"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Final Project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14478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216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EF92653-5D6D-47E6-8744-0DAF76E04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ECC2D0-811C-C78C-E9E6-FEA39F78A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871758"/>
            <a:ext cx="10283452" cy="38711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600" dirty="0" err="1"/>
              <a:t>Comparision</a:t>
            </a:r>
            <a:endParaRPr lang="en-US" sz="66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CA98CE3-81A7-4FFE-A047-9AA65998D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8D91C2B-BDB9-49BE-9C44-E0CFE597A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9641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9C0E6AB-EAB6-41E0-9D49-369643E87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1F68A389-7F50-E99F-0C13-8CFD019491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105" r="2" b="2313"/>
          <a:stretch/>
        </p:blipFill>
        <p:spPr>
          <a:xfrm>
            <a:off x="800100" y="723900"/>
            <a:ext cx="105918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3995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27" name="Straight Connector 5126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29" name="Straight Connector 5128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131" name="Rectangle 5130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33" name="Rectangle 5132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575B9C-3921-01EE-80A6-16EBBF7DA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908651"/>
            <a:ext cx="3620882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Cloud database – real life example </a:t>
            </a:r>
            <a:r>
              <a:rPr lang="en-US" dirty="0" err="1"/>
              <a:t>comparision</a:t>
            </a:r>
            <a:endParaRPr lang="en-US" dirty="0"/>
          </a:p>
        </p:txBody>
      </p:sp>
      <p:cxnSp>
        <p:nvCxnSpPr>
          <p:cNvPr id="5135" name="Straight Connector 513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Amazon DynamoDB vs Google Cloud Bigtable | What are the differences?">
            <a:extLst>
              <a:ext uri="{FF2B5EF4-FFF2-40B4-BE49-F238E27FC236}">
                <a16:creationId xmlns:a16="http://schemas.microsoft.com/office/drawing/2014/main" id="{3DC6C0B9-A288-06A7-6F5B-E585F7CA3B7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58"/>
          <a:stretch/>
        </p:blipFill>
        <p:spPr bwMode="auto">
          <a:xfrm>
            <a:off x="4876158" y="10"/>
            <a:ext cx="731584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51174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C4E18-A3B1-5E00-4CAC-53884932A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E0FBC-F1EE-6274-BCD3-9E16C6F81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/>
              <a:t>Github</a:t>
            </a:r>
            <a:r>
              <a:rPr lang="en-CA" dirty="0"/>
              <a:t>: </a:t>
            </a:r>
            <a:r>
              <a:rPr lang="en-CA" dirty="0">
                <a:hlinkClick r:id="rId2"/>
              </a:rPr>
              <a:t>https://github.com/Kunj-2206/benchmark_databases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83132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9F587-9898-5F76-BBD0-AFA16B39C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Group Members</a:t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5012-D445-91D7-875C-A256CEC42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Kunj Kansara</a:t>
            </a:r>
          </a:p>
          <a:p>
            <a:r>
              <a:rPr lang="en-CA" dirty="0"/>
              <a:t>Bhavin Patel</a:t>
            </a:r>
          </a:p>
        </p:txBody>
      </p:sp>
    </p:spTree>
    <p:extLst>
      <p:ext uri="{BB962C8B-B14F-4D97-AF65-F5344CB8AC3E}">
        <p14:creationId xmlns:p14="http://schemas.microsoft.com/office/powerpoint/2010/main" val="301374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2" name="Straight Connector 104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43" name="Rectangle 104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303BE3-0176-B4BA-8DF8-9BC4355C2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908651"/>
            <a:ext cx="3620882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MongoDB</a:t>
            </a:r>
          </a:p>
        </p:txBody>
      </p:sp>
      <p:cxnSp>
        <p:nvCxnSpPr>
          <p:cNvPr id="1045" name="Straight Connector 104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Mongodb original wordmark logo - Social media &amp; Logos Icons">
            <a:extLst>
              <a:ext uri="{FF2B5EF4-FFF2-40B4-BE49-F238E27FC236}">
                <a16:creationId xmlns:a16="http://schemas.microsoft.com/office/drawing/2014/main" id="{8EE947B7-B4C9-BFC6-E5DB-777C1514193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8" r="2" b="2"/>
          <a:stretch/>
        </p:blipFill>
        <p:spPr bwMode="auto">
          <a:xfrm>
            <a:off x="4876158" y="10"/>
            <a:ext cx="731584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420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7EECD-CEF5-47D8-0331-253938B30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MongoDB – (Insertion time: 0.o270 Seconds)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7EA69-E7C4-0960-5C64-00FDD029F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Great general-purpose NoSQL DB with good horizontal scaling via sharding</a:t>
            </a:r>
          </a:p>
          <a:p>
            <a:r>
              <a:rPr lang="en-US" dirty="0"/>
              <a:t>Horizontal Scaling: Yes via Sharding. MongoDB supports auto-sharding, which distributes data across multiple servers (shards). Each shard holds a subset of the data and acts as an independent database.</a:t>
            </a:r>
          </a:p>
          <a:p>
            <a:r>
              <a:rPr lang="en-US" dirty="0"/>
              <a:t>Vertical Scaling: Yes. MongoDB can run on more powerful machines (CPU, RAM) to handle increased load.</a:t>
            </a:r>
          </a:p>
          <a:p>
            <a:r>
              <a:rPr lang="en-US" dirty="0"/>
              <a:t>Strength: Schema-less JSON-like structure, Great for agile and fast-changing data models</a:t>
            </a:r>
          </a:p>
          <a:p>
            <a:r>
              <a:rPr lang="en-US" dirty="0"/>
              <a:t>Weakness: Less suited for complex transactions, Joins can be inefficient (though $lookup exists)</a:t>
            </a:r>
          </a:p>
          <a:p>
            <a:r>
              <a:rPr lang="en-US" dirty="0"/>
              <a:t>Real world Example: Forbes: CMS and digital publishing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20056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4" name="Straight Connector 206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" name="Straight Connector 206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66" name="Rectangle 2065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67" name="Rectangle 2066">
            <a:extLst>
              <a:ext uri="{FF2B5EF4-FFF2-40B4-BE49-F238E27FC236}">
                <a16:creationId xmlns:a16="http://schemas.microsoft.com/office/drawing/2014/main" id="{BC30665E-D592-446F-98EB-15F172A22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F68E0-5935-A58F-F4BC-CAE9B8E6C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Neo4j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B986F54-9B3B-B5B8-7AFB-21C9FC0FAD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2" r="2" b="2"/>
          <a:stretch/>
        </p:blipFill>
        <p:spPr bwMode="auto">
          <a:xfrm>
            <a:off x="800100" y="712915"/>
            <a:ext cx="10591800" cy="380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63" name="Straight Connector 206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3984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66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CF5927-AABF-5B25-8F03-839D2AE3B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E7E1E-2714-C787-CFA6-C33046933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NEO4j – (Insertion time: 9.894041  Seconds)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19238-3E62-3841-ABAF-E88026C23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Best for graph-based queries, not ideal for large-scale horizontal writes.</a:t>
            </a:r>
          </a:p>
          <a:p>
            <a:r>
              <a:rPr lang="en-US" dirty="0"/>
              <a:t>Horizontal Scaling: Limited. Native Neo4j Community Edition is not horizontally scalable. Enterprise Edition supports Causal Clustering for scaling reads and availability, but not seamless write scaling.</a:t>
            </a:r>
          </a:p>
          <a:p>
            <a:r>
              <a:rPr lang="en-US" dirty="0"/>
              <a:t>Vertical Scaling: Yes. Neo4j can utilize more powerful hardware (RAM, SSDs, CPU) to handle larger graphs.</a:t>
            </a:r>
          </a:p>
          <a:p>
            <a:r>
              <a:rPr lang="en-US" dirty="0"/>
              <a:t>Strength: Native graph database, Optimized for relationships and traversals</a:t>
            </a:r>
          </a:p>
          <a:p>
            <a:r>
              <a:rPr lang="en-US" dirty="0"/>
              <a:t>Weakness: Not ideal for general-purpose storage, Requires graph modeling mindset</a:t>
            </a:r>
          </a:p>
          <a:p>
            <a:r>
              <a:rPr lang="en-US" dirty="0"/>
              <a:t>Real world Example: eBay: Dynamic search recommendations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2489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79" name="Straight Connector 307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What is Amazon DynamoDB?. DynamoDB is a fully managed NoSQL ...">
            <a:extLst>
              <a:ext uri="{FF2B5EF4-FFF2-40B4-BE49-F238E27FC236}">
                <a16:creationId xmlns:a16="http://schemas.microsoft.com/office/drawing/2014/main" id="{CFAFCE25-B02B-F3F1-56CF-1700B5D363E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6" r="1825" b="-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5" name="Rectangle 3084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C53935-363F-1046-1943-AACBCA0A4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871759"/>
            <a:ext cx="5067300" cy="34970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AWS DYNAMODB</a:t>
            </a:r>
          </a:p>
        </p:txBody>
      </p:sp>
      <p:cxnSp>
        <p:nvCxnSpPr>
          <p:cNvPr id="3087" name="Straight Connector 3086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882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58D38-57F1-78A6-3A7A-CA159E0EA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9563-318C-C995-3561-CC97C9F2D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AWS DYNAMODB – (Insertion time: 30.4528  Seconds)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E9987-8749-E8F6-9FE3-2EB2B83B4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Highly scalable, serverless, best suited for high-throughput apps needing predictable performance.</a:t>
            </a:r>
          </a:p>
          <a:p>
            <a:r>
              <a:rPr lang="en-US" dirty="0"/>
              <a:t>Horizontal Scaling: Yes. DynamoDB is fully managed and automatically scales horizontally based on throughput and data volume. Uses partitioning under the hood</a:t>
            </a:r>
          </a:p>
          <a:p>
            <a:r>
              <a:rPr lang="en-US" dirty="0"/>
              <a:t>Vertical Scaling: Not applicable directly — scaling is handled through provisioned throughput or on-demand settings, not by resizing servers.</a:t>
            </a:r>
          </a:p>
          <a:p>
            <a:r>
              <a:rPr lang="en-US" dirty="0"/>
              <a:t>Strength: Built-in high availability and durability, Fast performance with predictable latency</a:t>
            </a:r>
          </a:p>
          <a:p>
            <a:r>
              <a:rPr lang="en-US" dirty="0"/>
              <a:t>Weakness: Learning curve for data modeling (partitioning, indexes), Write throughput limitations without optimization</a:t>
            </a:r>
          </a:p>
          <a:p>
            <a:r>
              <a:rPr lang="en-US" dirty="0"/>
              <a:t>Real world Example: Netflix: Metadata and playback info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41028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03" name="Straight Connector 410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5" name="Straight Connector 410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107" name="Rectangle 410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09" name="Rectangle 4108">
            <a:extLst>
              <a:ext uri="{FF2B5EF4-FFF2-40B4-BE49-F238E27FC236}">
                <a16:creationId xmlns:a16="http://schemas.microsoft.com/office/drawing/2014/main" id="{BC30665E-D592-446F-98EB-15F172A22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EEBE6-5B10-0BDF-A028-C9D0AD7DE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400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Google BigTable</a:t>
            </a:r>
          </a:p>
        </p:txBody>
      </p:sp>
      <p:pic>
        <p:nvPicPr>
          <p:cNvPr id="4098" name="Picture 2" descr="Google Cloud Bigtable via Cloud Functions | PubSub+ ...">
            <a:extLst>
              <a:ext uri="{FF2B5EF4-FFF2-40B4-BE49-F238E27FC236}">
                <a16:creationId xmlns:a16="http://schemas.microsoft.com/office/drawing/2014/main" id="{B49CF281-7AEA-21B5-1F21-D80C792C98B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1" r="-3" b="-3"/>
          <a:stretch/>
        </p:blipFill>
        <p:spPr bwMode="auto">
          <a:xfrm>
            <a:off x="800100" y="712915"/>
            <a:ext cx="10591800" cy="380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11" name="Straight Connector 41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3984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9323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32123-6848-CD91-AF6A-EC2DBABFA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A92E2-C2B6-34D3-DA76-71FD3DD44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err="1"/>
              <a:t>GooGLE</a:t>
            </a:r>
            <a:r>
              <a:rPr lang="en-CA" dirty="0"/>
              <a:t> Bigtable – (Insertion time: 26.3094   Seconds)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11244-3C86-DF67-E9E9-CE3041D1B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Extremely scalable for analytical and time-series workloads</a:t>
            </a:r>
          </a:p>
          <a:p>
            <a:r>
              <a:rPr lang="en-US" dirty="0"/>
              <a:t>Horizontal Scaling: Yes. Bigtable automatically scales horizontally across thousands of nodes. Data is split into tablets, and each tablet can be served by different nodes</a:t>
            </a:r>
          </a:p>
          <a:p>
            <a:r>
              <a:rPr lang="en-US" dirty="0"/>
              <a:t>Vertical Scaling: Yes, but less common. You can increase machine resources, but horizontal scaling is preferred and automatic.</a:t>
            </a:r>
          </a:p>
          <a:p>
            <a:r>
              <a:rPr lang="en-US" dirty="0"/>
              <a:t>Strength: Scalable to petabytes, Integration with GCP ecosystem</a:t>
            </a:r>
          </a:p>
          <a:p>
            <a:r>
              <a:rPr lang="en-US" dirty="0"/>
              <a:t>Weakness: Limited query flexibility, Complex setup</a:t>
            </a:r>
          </a:p>
          <a:p>
            <a:r>
              <a:rPr lang="en-US" dirty="0"/>
              <a:t>Real world Example: Snapchat: Activity tracking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42311991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472</Words>
  <Application>Microsoft Office PowerPoint</Application>
  <PresentationFormat>Widescreen</PresentationFormat>
  <Paragraphs>42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Arial</vt:lpstr>
      <vt:lpstr>Calisto MT</vt:lpstr>
      <vt:lpstr>Times New Roman</vt:lpstr>
      <vt:lpstr>Univers Condensed</vt:lpstr>
      <vt:lpstr>ChronicleVTI</vt:lpstr>
      <vt:lpstr>NoSQL Databases</vt:lpstr>
      <vt:lpstr>MongoDB</vt:lpstr>
      <vt:lpstr>MongoDB – (Insertion time: 0.o270 Seconds)</vt:lpstr>
      <vt:lpstr>Neo4j</vt:lpstr>
      <vt:lpstr>NEO4j – (Insertion time: 9.894041  Seconds)</vt:lpstr>
      <vt:lpstr>AWS DYNAMODB</vt:lpstr>
      <vt:lpstr>AWS DYNAMODB – (Insertion time: 30.4528  Seconds)</vt:lpstr>
      <vt:lpstr>Google BigTable</vt:lpstr>
      <vt:lpstr>GooGLE Bigtable – (Insertion time: 26.3094   Seconds)</vt:lpstr>
      <vt:lpstr>Comparision</vt:lpstr>
      <vt:lpstr>PowerPoint Presentation</vt:lpstr>
      <vt:lpstr>Cloud database – real life example comparision</vt:lpstr>
      <vt:lpstr>Links</vt:lpstr>
      <vt:lpstr>Group Members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Kunj Kansara</dc:creator>
  <cp:lastModifiedBy>Kunj Kansara</cp:lastModifiedBy>
  <cp:revision>7</cp:revision>
  <dcterms:created xsi:type="dcterms:W3CDTF">2025-04-20T17:46:42Z</dcterms:created>
  <dcterms:modified xsi:type="dcterms:W3CDTF">2025-04-20T18:02:05Z</dcterms:modified>
</cp:coreProperties>
</file>

<file path=docProps/thumbnail.jpeg>
</file>